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22" Type="http://schemas.openxmlformats.org/officeDocument/2006/relationships/slide" Target="slides/slide17.xml"/><Relationship Id="rId10" Type="http://schemas.openxmlformats.org/officeDocument/2006/relationships/slide" Target="slides/slide5.xml"/><Relationship Id="rId21" Type="http://schemas.openxmlformats.org/officeDocument/2006/relationships/slide" Target="slides/slide16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65d51ee5100a648a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65d51ee5100a648a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65d51ee5100a648a_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65d51ee5100a648a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65d51ee5100a648a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65d51ee5100a648a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65d51ee5100a648a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65d51ee5100a648a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37e4b9607e7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g37e4b9607e7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65d51ee5100a648a_4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65d51ee5100a648a_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37e4b9607e7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37e4b9607e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37e4b9607e7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Google Shape;149;g37e4b9607e7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37dac42f9b1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8" name="Google Shape;158;g37dac42f9b1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65d51ee5100a648a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65d51ee5100a648a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2f7c60621fcd54ef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2f7c60621fcd54ef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8078ded321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8078ded32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37dac42f9b1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37dac42f9b1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65d51ee5100a648a_3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65d51ee5100a648a_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7e4b9607e7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7e4b9607e7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65d51ee5100a648a_3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65d51ee5100a648a_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37e4b9607e7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37e4b9607e7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Relationship Id="rId3" Type="http://schemas.openxmlformats.org/officeDocument/2006/relationships/hyperlink" Target="https://www.facebook.com/doktoranci.uwr" TargetMode="External"/><Relationship Id="rId4" Type="http://schemas.openxmlformats.org/officeDocument/2006/relationships/image" Target="../media/image2.png"/><Relationship Id="rId5" Type="http://schemas.openxmlformats.org/officeDocument/2006/relationships/hyperlink" Target="mailto:samorzad.doktorantow@uwr.edu.pl" TargetMode="Externa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Relationship Id="rId3" Type="http://schemas.openxmlformats.org/officeDocument/2006/relationships/hyperlink" Target="https://krd.edu.pl/" TargetMode="External"/><Relationship Id="rId4" Type="http://schemas.openxmlformats.org/officeDocument/2006/relationships/image" Target="../media/image1.png"/><Relationship Id="rId5" Type="http://schemas.openxmlformats.org/officeDocument/2006/relationships/hyperlink" Target="https://www.facebook.com/KRDedupl" TargetMode="External"/><Relationship Id="rId6" Type="http://schemas.openxmlformats.org/officeDocument/2006/relationships/image" Target="../media/image4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Relationship Id="rId3" Type="http://schemas.openxmlformats.org/officeDocument/2006/relationships/hyperlink" Target="mailto:rzecznik@krd.edu.pl" TargetMode="External"/><Relationship Id="rId4" Type="http://schemas.openxmlformats.org/officeDocument/2006/relationships/hyperlink" Target="https://prawadoktoranta.pl/#news" TargetMode="External"/><Relationship Id="rId5" Type="http://schemas.openxmlformats.org/officeDocument/2006/relationships/image" Target="../media/image5.png"/><Relationship Id="rId6" Type="http://schemas.openxmlformats.org/officeDocument/2006/relationships/hyperlink" Target="https://www.facebook.com/rzecznikprawdoktorantaKRD" TargetMode="External"/><Relationship Id="rId7" Type="http://schemas.openxmlformats.org/officeDocument/2006/relationships/image" Target="../media/image3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907000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" sz="3500"/>
              <a:t>Pierwsze kroki w szkole doktorskiej</a:t>
            </a:r>
            <a:r>
              <a:rPr lang="pl" sz="4000"/>
              <a:t> </a:t>
            </a:r>
            <a:endParaRPr sz="40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l" sz="3500"/>
              <a:t>- i</a:t>
            </a:r>
            <a:r>
              <a:rPr lang="pl" sz="3500"/>
              <a:t>nformacje organizacyjne i praktyczne -</a:t>
            </a:r>
            <a:endParaRPr sz="3500"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5392950" y="4647025"/>
            <a:ext cx="3686100" cy="40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l" sz="1700">
                <a:solidFill>
                  <a:schemeClr val="dk1"/>
                </a:solidFill>
              </a:rPr>
              <a:t>Opracowała: Ewelina Tomczyk</a:t>
            </a:r>
            <a:endParaRPr sz="17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l" sz="2200"/>
              <a:t>Zakończenie kształcenia i złożenie rozprawy doktorskiej</a:t>
            </a:r>
            <a:endParaRPr b="1" sz="2200"/>
          </a:p>
        </p:txBody>
      </p:sp>
      <p:sp>
        <p:nvSpPr>
          <p:cNvPr id="105" name="Google Shape;105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pl">
                <a:solidFill>
                  <a:schemeClr val="dk1"/>
                </a:solidFill>
              </a:rPr>
              <a:t>Kształcenie doktoranta kończy się złożeniem rozprawy doktorskiej wraz z pozytywną opinią promotora lub promotorów.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pl">
                <a:solidFill>
                  <a:schemeClr val="dk1"/>
                </a:solidFill>
              </a:rPr>
              <a:t>IPB określa termin złożenia rozprawy doktorskiej. Termin ten może być przedłużony, nie dłużej jednak niż o 2 lata, na zasadach określonych w regulaminie szkoły doktorskiej.</a:t>
            </a:r>
            <a:endParaRPr b="1">
              <a:solidFill>
                <a:schemeClr val="dk1"/>
              </a:solidFill>
            </a:endParaRPr>
          </a:p>
          <a:p>
            <a:pPr indent="-342900" lvl="0" marL="45720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pl">
                <a:solidFill>
                  <a:schemeClr val="dk1"/>
                </a:solidFill>
              </a:rPr>
              <a:t>Kształcenie, na wniosek doktoranta, jest </a:t>
            </a:r>
            <a:r>
              <a:rPr lang="pl" u="sng">
                <a:solidFill>
                  <a:schemeClr val="dk1"/>
                </a:solidFill>
              </a:rPr>
              <a:t>zawieszane</a:t>
            </a:r>
            <a:r>
              <a:rPr lang="pl">
                <a:solidFill>
                  <a:schemeClr val="dk1"/>
                </a:solidFill>
              </a:rPr>
              <a:t> na okres odpowiadający czasowi trwania urlopu macierzyńskiego, uzupełniającego urlopu macierzyńskiego, urlopu na warunkach urlopu macierzyńskiego, urlopu ojcowskiego oraz urlopu rodzicielskiego, określonych w ustawie z dnia 26 czerwca 1974 r. - Kodeks pracy.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3"/>
          <p:cNvSpPr txBox="1"/>
          <p:nvPr>
            <p:ph type="title"/>
          </p:nvPr>
        </p:nvSpPr>
        <p:spPr>
          <a:xfrm>
            <a:off x="311700" y="2934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l"/>
              <a:t>Współpraca z promotorem</a:t>
            </a:r>
            <a:endParaRPr b="1"/>
          </a:p>
        </p:txBody>
      </p:sp>
      <p:sp>
        <p:nvSpPr>
          <p:cNvPr id="111" name="Google Shape;111;p23"/>
          <p:cNvSpPr txBox="1"/>
          <p:nvPr>
            <p:ph idx="1" type="body"/>
          </p:nvPr>
        </p:nvSpPr>
        <p:spPr>
          <a:xfrm>
            <a:off x="311700" y="10008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pl" sz="1400">
                <a:solidFill>
                  <a:schemeClr val="dk1"/>
                </a:solidFill>
              </a:rPr>
              <a:t>Prawidłowa relacja między promotorem a doktorantem jest fundamentem efektywnego kształcenia doktoranckiego.</a:t>
            </a:r>
            <a:endParaRPr b="1" sz="1400">
              <a:solidFill>
                <a:schemeClr val="dk1"/>
              </a:solidFill>
            </a:endParaRPr>
          </a:p>
          <a:p>
            <a:pPr indent="0" lvl="0" marL="0" rtl="0" algn="just">
              <a:spcBef>
                <a:spcPts val="1200"/>
              </a:spcBef>
              <a:spcAft>
                <a:spcPts val="0"/>
              </a:spcAft>
              <a:buNone/>
            </a:pPr>
            <a:r>
              <a:rPr lang="pl" sz="1400">
                <a:solidFill>
                  <a:schemeClr val="dk1"/>
                </a:solidFill>
              </a:rPr>
              <a:t>→ Wspólne ustalanie określonych kierunków działań w zakresie realizacji kształcenia w szkole doktorskiej, ale także wspierania doktoranta w podejmowanych przez niego działaniach o charakterze naukowym, dydaktycznym i organizatorskim. 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just">
              <a:spcBef>
                <a:spcPts val="1200"/>
              </a:spcBef>
              <a:spcAft>
                <a:spcPts val="0"/>
              </a:spcAft>
              <a:buNone/>
            </a:pPr>
            <a:r>
              <a:rPr b="1" lang="pl" sz="1400">
                <a:solidFill>
                  <a:schemeClr val="dk1"/>
                </a:solidFill>
              </a:rPr>
              <a:t>Rozwiązywanie problemów w zakresie współpracy promotorskiej</a:t>
            </a:r>
            <a:r>
              <a:rPr lang="pl" sz="1400">
                <a:solidFill>
                  <a:schemeClr val="dk1"/>
                </a:solidFill>
              </a:rPr>
              <a:t> </a:t>
            </a:r>
            <a:endParaRPr sz="1400">
              <a:solidFill>
                <a:schemeClr val="dk1"/>
              </a:solidFill>
            </a:endParaRPr>
          </a:p>
          <a:p>
            <a:pPr indent="-317500" lvl="0" marL="457200" rtl="0" algn="just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-"/>
            </a:pPr>
            <a:r>
              <a:rPr lang="pl" sz="1400">
                <a:solidFill>
                  <a:schemeClr val="dk1"/>
                </a:solidFill>
              </a:rPr>
              <a:t>polubownie</a:t>
            </a:r>
            <a:endParaRPr sz="1400">
              <a:solidFill>
                <a:schemeClr val="dk1"/>
              </a:solidFill>
            </a:endParaRPr>
          </a:p>
          <a:p>
            <a:pPr indent="-317500" lvl="0" marL="45720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-"/>
            </a:pPr>
            <a:r>
              <a:rPr lang="pl" sz="1400">
                <a:solidFill>
                  <a:schemeClr val="dk1"/>
                </a:solidFill>
              </a:rPr>
              <a:t>system rozwiązywania konfliktów na linii doktorant-promotor obowiązujący w danym podmiocie prowadzącym szkołę doktorską</a:t>
            </a:r>
            <a:endParaRPr sz="1400">
              <a:solidFill>
                <a:schemeClr val="dk1"/>
              </a:solidFill>
            </a:endParaRPr>
          </a:p>
          <a:p>
            <a:pPr indent="-317500" lvl="0" marL="45720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-"/>
            </a:pPr>
            <a:r>
              <a:rPr lang="pl" sz="1400">
                <a:solidFill>
                  <a:schemeClr val="dk1"/>
                </a:solidFill>
              </a:rPr>
              <a:t>zmiana promotora (może polegać na: 1) odwołaniu z funkcji danej osoby i powołaniu do pełnienia funkcji promotora innej osoby; 2) powołaniu drugiego promotora dla tej samej osoby; 3) powołaniu promotora pomocniczego albo 4) zmiany lub odwołania jednej ww. osób)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just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l"/>
              <a:t>Kilka istotnych informacji praktycznych</a:t>
            </a:r>
            <a:endParaRPr b="1"/>
          </a:p>
        </p:txBody>
      </p:sp>
      <p:sp>
        <p:nvSpPr>
          <p:cNvPr id="117" name="Google Shape;117;p2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7500"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pl">
                <a:solidFill>
                  <a:schemeClr val="dk1"/>
                </a:solidFill>
              </a:rPr>
              <a:t>Legitymacje</a:t>
            </a:r>
            <a:r>
              <a:rPr lang="pl">
                <a:solidFill>
                  <a:schemeClr val="dk1"/>
                </a:solidFill>
              </a:rPr>
              <a:t> - podbijane co roku, pod koniec września (są ważne przez cały rok akademicki - do 30.09)</a:t>
            </a:r>
            <a:endParaRPr>
              <a:solidFill>
                <a:schemeClr val="dk1"/>
              </a:solidFill>
            </a:endParaRPr>
          </a:p>
          <a:p>
            <a:pPr indent="0" lvl="0" marL="0" rtl="0" algn="just">
              <a:spcBef>
                <a:spcPts val="1200"/>
              </a:spcBef>
              <a:spcAft>
                <a:spcPts val="0"/>
              </a:spcAft>
              <a:buNone/>
            </a:pPr>
            <a:r>
              <a:rPr lang="pl">
                <a:solidFill>
                  <a:schemeClr val="dk1"/>
                </a:solidFill>
              </a:rPr>
              <a:t>Każdy doktorant musi posiadać kon</a:t>
            </a:r>
            <a:r>
              <a:rPr lang="pl">
                <a:solidFill>
                  <a:schemeClr val="dk1"/>
                </a:solidFill>
              </a:rPr>
              <a:t>to </a:t>
            </a:r>
            <a:r>
              <a:rPr b="1" lang="pl">
                <a:solidFill>
                  <a:schemeClr val="dk1"/>
                </a:solidFill>
              </a:rPr>
              <a:t>ORCID</a:t>
            </a:r>
            <a:r>
              <a:rPr lang="pl">
                <a:solidFill>
                  <a:schemeClr val="dk1"/>
                </a:solidFill>
              </a:rPr>
              <a:t>.</a:t>
            </a:r>
            <a:endParaRPr>
              <a:solidFill>
                <a:schemeClr val="dk1"/>
              </a:solidFill>
            </a:endParaRPr>
          </a:p>
          <a:p>
            <a:pPr indent="0" lvl="0" marL="0" rtl="0" algn="just">
              <a:spcBef>
                <a:spcPts val="1200"/>
              </a:spcBef>
              <a:spcAft>
                <a:spcPts val="0"/>
              </a:spcAft>
              <a:buNone/>
            </a:pPr>
            <a:r>
              <a:rPr lang="pl">
                <a:solidFill>
                  <a:schemeClr val="dk1"/>
                </a:solidFill>
              </a:rPr>
              <a:t>Należy złożyć </a:t>
            </a:r>
            <a:r>
              <a:rPr b="1" lang="pl">
                <a:solidFill>
                  <a:schemeClr val="dk1"/>
                </a:solidFill>
              </a:rPr>
              <a:t>oświadczenie w sprawie stypendium</a:t>
            </a:r>
            <a:r>
              <a:rPr lang="pl">
                <a:solidFill>
                  <a:schemeClr val="dk1"/>
                </a:solidFill>
              </a:rPr>
              <a:t>. Właściwy formularz znajduje się w USOS (Dla wszystkich →Wnioski → Oświadczenie doktoranta w szkole doktorskiej dot. stypendium doktoranckiego).</a:t>
            </a:r>
            <a:endParaRPr>
              <a:solidFill>
                <a:schemeClr val="dk1"/>
              </a:solidFill>
            </a:endParaRPr>
          </a:p>
          <a:p>
            <a:pPr indent="0" lvl="0" marL="0" rtl="0" algn="just">
              <a:spcBef>
                <a:spcPts val="1200"/>
              </a:spcBef>
              <a:spcAft>
                <a:spcPts val="0"/>
              </a:spcAft>
              <a:buNone/>
            </a:pPr>
            <a:r>
              <a:rPr lang="pl">
                <a:solidFill>
                  <a:schemeClr val="dk1"/>
                </a:solidFill>
              </a:rPr>
              <a:t>Stypendium otrzymujemy „z dołu”, około 25. dnia każdego miesiąca.</a:t>
            </a:r>
            <a:endParaRPr>
              <a:solidFill>
                <a:schemeClr val="dk1"/>
              </a:solidFill>
            </a:endParaRPr>
          </a:p>
          <a:p>
            <a:pPr indent="0" lvl="0" marL="0" rtl="0" algn="just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pl">
                <a:solidFill>
                  <a:schemeClr val="dk1"/>
                </a:solidFill>
              </a:rPr>
              <a:t>Będąc zgłoszonym do ubezpieczenia zdrowotnego z tytułu kształcenia w Szkole Doktorskiej należy pamiętać o konieczności zgłoszenia podjęcia zatrudnienia</a:t>
            </a:r>
            <a:r>
              <a:rPr lang="pl">
                <a:solidFill>
                  <a:schemeClr val="dk1"/>
                </a:solidFill>
              </a:rPr>
              <a:t> (z tytułu umowy zlecenia/umowy o pracę – także tej zawieranej na Uniwersytecie Wrocławskim, np. o prowadzenie zajęć) </a:t>
            </a:r>
            <a:r>
              <a:rPr b="1" lang="pl">
                <a:solidFill>
                  <a:schemeClr val="dk1"/>
                </a:solidFill>
              </a:rPr>
              <a:t>przed jego rozpoczęciem oraz o ponownym zgłoszeniu się do ubezpieczenia zdrowotnego z tytułu kształcenia w Szkole Doktorskiej po zakończeniu zatrudnienia</a:t>
            </a:r>
            <a:r>
              <a:rPr lang="pl">
                <a:solidFill>
                  <a:schemeClr val="dk1"/>
                </a:solidFill>
              </a:rPr>
              <a:t>. 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l"/>
              <a:t>Wydziałowa Rada Doktorantów</a:t>
            </a:r>
            <a:endParaRPr b="1"/>
          </a:p>
        </p:txBody>
      </p:sp>
      <p:sp>
        <p:nvSpPr>
          <p:cNvPr id="123" name="Google Shape;123;p2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pl">
                <a:solidFill>
                  <a:schemeClr val="dk1"/>
                </a:solidFill>
              </a:rPr>
              <a:t>podstawowy organ Samorządu Doktorantów UWr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pl">
                <a:solidFill>
                  <a:schemeClr val="dk1"/>
                </a:solidFill>
              </a:rPr>
              <a:t>wybierana przez doktorantów danego Wydziału raz na 2 lata 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pl">
                <a:solidFill>
                  <a:schemeClr val="dk1"/>
                </a:solidFill>
              </a:rPr>
              <a:t>obecnie trwa </a:t>
            </a:r>
            <a:r>
              <a:rPr lang="pl">
                <a:solidFill>
                  <a:schemeClr val="dk1"/>
                </a:solidFill>
              </a:rPr>
              <a:t>kadencja</a:t>
            </a:r>
            <a:r>
              <a:rPr lang="pl">
                <a:solidFill>
                  <a:schemeClr val="dk1"/>
                </a:solidFill>
              </a:rPr>
              <a:t> 2025-2026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pl">
                <a:solidFill>
                  <a:schemeClr val="dk1"/>
                </a:solidFill>
              </a:rPr>
              <a:t>wybory uzupełniające odbędą się jesienią 2025 r.</a:t>
            </a:r>
            <a:endParaRPr b="1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l"/>
              <a:t>Samorząd Doktorantów Uniwersytetu Wrocławskiego</a:t>
            </a:r>
            <a:endParaRPr b="1"/>
          </a:p>
        </p:txBody>
      </p:sp>
      <p:sp>
        <p:nvSpPr>
          <p:cNvPr id="129" name="Google Shape;129;p26"/>
          <p:cNvSpPr txBox="1"/>
          <p:nvPr>
            <p:ph idx="1" type="body"/>
          </p:nvPr>
        </p:nvSpPr>
        <p:spPr>
          <a:xfrm>
            <a:off x="311700" y="1152475"/>
            <a:ext cx="45015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l" sz="1500" u="sng">
                <a:solidFill>
                  <a:schemeClr val="hlink"/>
                </a:solidFill>
                <a:hlinkClick r:id="rId3"/>
              </a:rPr>
              <a:t>https://www.facebook.com/doktoranci.uwr</a:t>
            </a:r>
            <a:endParaRPr sz="15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500"/>
          </a:p>
        </p:txBody>
      </p:sp>
      <p:pic>
        <p:nvPicPr>
          <p:cNvPr id="130" name="Google Shape;130;p2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22050" y="1657750"/>
            <a:ext cx="3218375" cy="3218375"/>
          </a:xfrm>
          <a:prstGeom prst="rect">
            <a:avLst/>
          </a:prstGeom>
          <a:noFill/>
          <a:ln>
            <a:noFill/>
          </a:ln>
        </p:spPr>
      </p:pic>
      <p:sp>
        <p:nvSpPr>
          <p:cNvPr id="131" name="Google Shape;131;p26"/>
          <p:cNvSpPr txBox="1"/>
          <p:nvPr/>
        </p:nvSpPr>
        <p:spPr>
          <a:xfrm>
            <a:off x="4372750" y="2949250"/>
            <a:ext cx="43413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l" sz="1800" u="sng">
                <a:solidFill>
                  <a:schemeClr val="hlink"/>
                </a:solidFill>
                <a:hlinkClick r:id="rId5"/>
              </a:rPr>
              <a:t>samorzad.doktorantow@uwr.edu.pl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b="1" lang="pl"/>
              <a:t>Samorząd Doktorantów Uniwersytetu Wrocławskiego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2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/>
          </a:bodyPr>
          <a:lstStyle/>
          <a:p>
            <a:pPr indent="-334327" lvl="0" marL="45720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pl">
                <a:solidFill>
                  <a:schemeClr val="dk1"/>
                </a:solidFill>
              </a:rPr>
              <a:t>K</a:t>
            </a:r>
            <a:r>
              <a:rPr lang="pl">
                <a:solidFill>
                  <a:schemeClr val="dk1"/>
                </a:solidFill>
              </a:rPr>
              <a:t>ilka razy w roku (najczęściej trzy) Rada Doktorantów UWr organizuje </a:t>
            </a:r>
            <a:r>
              <a:rPr b="1" lang="pl">
                <a:solidFill>
                  <a:schemeClr val="dk1"/>
                </a:solidFill>
              </a:rPr>
              <a:t>Edycje Dofinansowań Indywidualnych</a:t>
            </a:r>
            <a:r>
              <a:rPr lang="pl">
                <a:solidFill>
                  <a:schemeClr val="dk1"/>
                </a:solidFill>
              </a:rPr>
              <a:t> dla doktorantów, którzy chcą brać aktywny udział w konferencjach naukowych. Wysokość dofinansowania uzależniona jest od języka wystąpienia. Środki przeznaczone są m.in. na opłatę konferencyjną, nocleg i wyżywienie (w przypadku wyjazdu poza Wrocław) oraz dojazd środkami komunikacji zbiorowej (z wyłączeniem transportu własnego).</a:t>
            </a:r>
            <a:endParaRPr>
              <a:solidFill>
                <a:schemeClr val="dk1"/>
              </a:solidFill>
            </a:endParaRPr>
          </a:p>
          <a:p>
            <a:pPr indent="-334327" lvl="0" marL="45720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pl">
                <a:solidFill>
                  <a:schemeClr val="dk1"/>
                </a:solidFill>
              </a:rPr>
              <a:t>Od listopada 2024 roku doktoranci UWr mogą korzystać ze specjalnej </a:t>
            </a:r>
            <a:r>
              <a:rPr b="1" lang="pl">
                <a:solidFill>
                  <a:schemeClr val="dk1"/>
                </a:solidFill>
              </a:rPr>
              <a:t>oferty kart sportowych Medicover Sport</a:t>
            </a:r>
            <a:r>
              <a:rPr lang="pl">
                <a:solidFill>
                  <a:schemeClr val="dk1"/>
                </a:solidFill>
              </a:rPr>
              <a:t>.</a:t>
            </a:r>
            <a:endParaRPr>
              <a:solidFill>
                <a:schemeClr val="dk1"/>
              </a:solidFill>
            </a:endParaRPr>
          </a:p>
          <a:p>
            <a:pPr indent="-334327" lvl="0" marL="45720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b="1" lang="pl">
                <a:solidFill>
                  <a:schemeClr val="dk1"/>
                </a:solidFill>
              </a:rPr>
              <a:t>Wsparcie Finansowe dla doktorantów znajdujących się w tymczasowej  trudnej sytuacji socjalno-bytowej</a:t>
            </a:r>
            <a:r>
              <a:rPr lang="pl">
                <a:solidFill>
                  <a:schemeClr val="dk1"/>
                </a:solidFill>
              </a:rPr>
              <a:t> (wnioski można składać m.in. z takich powodów jak: śmierć bliskiej osoby, klęski żywiołowe, choroby, narodziny dziecka).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l"/>
              <a:t>Krajowa Reprezentacja Doktorantów (KRD)</a:t>
            </a:r>
            <a:endParaRPr b="1"/>
          </a:p>
        </p:txBody>
      </p:sp>
      <p:sp>
        <p:nvSpPr>
          <p:cNvPr id="143" name="Google Shape;143;p28"/>
          <p:cNvSpPr txBox="1"/>
          <p:nvPr>
            <p:ph idx="1" type="body"/>
          </p:nvPr>
        </p:nvSpPr>
        <p:spPr>
          <a:xfrm>
            <a:off x="311700" y="1152475"/>
            <a:ext cx="2928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l" u="sng">
                <a:solidFill>
                  <a:schemeClr val="hlink"/>
                </a:solidFill>
                <a:hlinkClick r:id="rId3"/>
              </a:rPr>
              <a:t>https://krd.edu.pl/</a:t>
            </a:r>
            <a:r>
              <a:rPr lang="pl"/>
              <a:t>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44" name="Google Shape;144;p2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03750" y="1710550"/>
            <a:ext cx="2607150" cy="2607150"/>
          </a:xfrm>
          <a:prstGeom prst="rect">
            <a:avLst/>
          </a:prstGeom>
          <a:noFill/>
          <a:ln>
            <a:noFill/>
          </a:ln>
        </p:spPr>
      </p:pic>
      <p:sp>
        <p:nvSpPr>
          <p:cNvPr id="145" name="Google Shape;145;p28"/>
          <p:cNvSpPr txBox="1"/>
          <p:nvPr/>
        </p:nvSpPr>
        <p:spPr>
          <a:xfrm>
            <a:off x="4380625" y="1152475"/>
            <a:ext cx="4530000" cy="101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l" sz="1800" u="sng">
                <a:solidFill>
                  <a:schemeClr val="hlink"/>
                </a:solidFill>
                <a:hlinkClick r:id="rId5"/>
              </a:rPr>
              <a:t>https://www.facebook.com/KRDedupl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pic>
        <p:nvPicPr>
          <p:cNvPr id="146" name="Google Shape;146;p28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5304351" y="1742026"/>
            <a:ext cx="2607150" cy="2607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l"/>
              <a:t>Rzecznik Praw Doktoranta KRD </a:t>
            </a:r>
            <a:r>
              <a:rPr lang="pl"/>
              <a:t>(</a:t>
            </a:r>
            <a:r>
              <a:rPr lang="pl" u="sng">
                <a:solidFill>
                  <a:schemeClr val="hlink"/>
                </a:solidFill>
                <a:hlinkClick r:id="rId3"/>
              </a:rPr>
              <a:t>rzecznik@krd.edu.pl</a:t>
            </a:r>
            <a:r>
              <a:rPr lang="pl"/>
              <a:t>)</a:t>
            </a:r>
            <a:endParaRPr/>
          </a:p>
        </p:txBody>
      </p:sp>
      <p:sp>
        <p:nvSpPr>
          <p:cNvPr id="152" name="Google Shape;152;p29"/>
          <p:cNvSpPr txBox="1"/>
          <p:nvPr>
            <p:ph idx="1" type="body"/>
          </p:nvPr>
        </p:nvSpPr>
        <p:spPr>
          <a:xfrm>
            <a:off x="311700" y="1152475"/>
            <a:ext cx="36915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l" u="sng">
                <a:solidFill>
                  <a:schemeClr val="hlink"/>
                </a:solidFill>
                <a:hlinkClick r:id="rId4"/>
              </a:rPr>
              <a:t>https://prawadoktoranta.pl/#news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53" name="Google Shape;153;p2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02025" y="1757750"/>
            <a:ext cx="2976775" cy="2976775"/>
          </a:xfrm>
          <a:prstGeom prst="rect">
            <a:avLst/>
          </a:prstGeom>
          <a:noFill/>
          <a:ln>
            <a:noFill/>
          </a:ln>
        </p:spPr>
      </p:pic>
      <p:sp>
        <p:nvSpPr>
          <p:cNvPr id="154" name="Google Shape;154;p29"/>
          <p:cNvSpPr txBox="1"/>
          <p:nvPr/>
        </p:nvSpPr>
        <p:spPr>
          <a:xfrm>
            <a:off x="4572000" y="1203300"/>
            <a:ext cx="60165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l" sz="1300" u="sng">
                <a:solidFill>
                  <a:schemeClr val="hlink"/>
                </a:solidFill>
                <a:hlinkClick r:id="rId6"/>
              </a:rPr>
              <a:t>https://www.facebook.com/rzecznikprawdoktorantaKRD</a:t>
            </a:r>
            <a:r>
              <a:rPr lang="pl" sz="1300">
                <a:solidFill>
                  <a:schemeClr val="dk2"/>
                </a:solidFill>
              </a:rPr>
              <a:t> </a:t>
            </a:r>
            <a:endParaRPr sz="1300">
              <a:solidFill>
                <a:schemeClr val="dk2"/>
              </a:solidFill>
            </a:endParaRPr>
          </a:p>
        </p:txBody>
      </p:sp>
      <p:pic>
        <p:nvPicPr>
          <p:cNvPr id="155" name="Google Shape;155;p29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5233050" y="1773774"/>
            <a:ext cx="2976775" cy="29767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30"/>
          <p:cNvSpPr txBox="1"/>
          <p:nvPr>
            <p:ph type="title"/>
          </p:nvPr>
        </p:nvSpPr>
        <p:spPr>
          <a:xfrm>
            <a:off x="2278050" y="1821350"/>
            <a:ext cx="4587900" cy="994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l" sz="5500"/>
              <a:t>Powodzenia!</a:t>
            </a:r>
            <a:endParaRPr b="1" i="1" sz="55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pl" sz="2500">
                <a:solidFill>
                  <a:schemeClr val="dk1"/>
                </a:solidFill>
              </a:rPr>
              <a:t>Kształcenie </a:t>
            </a:r>
            <a:r>
              <a:rPr lang="pl" sz="2500">
                <a:solidFill>
                  <a:schemeClr val="dk1"/>
                </a:solidFill>
              </a:rPr>
              <a:t>doktoranta w szkole doktorskiej jest </a:t>
            </a:r>
            <a:r>
              <a:rPr b="1" lang="pl" sz="2500">
                <a:solidFill>
                  <a:schemeClr val="dk1"/>
                </a:solidFill>
              </a:rPr>
              <a:t>prowadzone na podstawie:</a:t>
            </a:r>
            <a:endParaRPr b="1" sz="2500">
              <a:solidFill>
                <a:schemeClr val="dk1"/>
              </a:solidFill>
            </a:endParaRPr>
          </a:p>
          <a:p>
            <a:pPr indent="-387350" lvl="0" marL="457200" rtl="0" algn="just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500"/>
              <a:buAutoNum type="arabicPeriod"/>
            </a:pPr>
            <a:r>
              <a:rPr b="1" lang="pl" sz="2500">
                <a:solidFill>
                  <a:schemeClr val="dk1"/>
                </a:solidFill>
              </a:rPr>
              <a:t>programu kształcenia oraz </a:t>
            </a:r>
            <a:endParaRPr b="1" sz="2500">
              <a:solidFill>
                <a:schemeClr val="dk1"/>
              </a:solidFill>
            </a:endParaRPr>
          </a:p>
          <a:p>
            <a:pPr indent="-387350" lvl="0" marL="45720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AutoNum type="arabicPeriod"/>
            </a:pPr>
            <a:r>
              <a:rPr b="1" lang="pl" sz="2500">
                <a:solidFill>
                  <a:schemeClr val="dk1"/>
                </a:solidFill>
              </a:rPr>
              <a:t>indywidualnego planu badawczego</a:t>
            </a:r>
            <a:r>
              <a:rPr lang="pl" sz="2500">
                <a:solidFill>
                  <a:schemeClr val="dk1"/>
                </a:solidFill>
              </a:rPr>
              <a:t>.</a:t>
            </a:r>
            <a:endParaRPr sz="2500">
              <a:solidFill>
                <a:schemeClr val="dk1"/>
              </a:solidFill>
            </a:endParaRPr>
          </a:p>
          <a:p>
            <a:pPr indent="0" lvl="0" marL="0" rtl="0" algn="just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just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l"/>
              <a:t>Przewidywana długość kształcenia: 4 lata</a:t>
            </a:r>
            <a:endParaRPr b="1"/>
          </a:p>
        </p:txBody>
      </p:sp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55600" lvl="0" marL="45720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AutoNum type="arabicPeriod"/>
            </a:pPr>
            <a:r>
              <a:rPr lang="pl" sz="2000">
                <a:solidFill>
                  <a:schemeClr val="dk1"/>
                </a:solidFill>
              </a:rPr>
              <a:t>Wniosek o powołanie promotora → uchwała rady dyscypliny</a:t>
            </a:r>
            <a:endParaRPr sz="2000">
              <a:solidFill>
                <a:schemeClr val="dk1"/>
              </a:solidFill>
            </a:endParaRPr>
          </a:p>
          <a:p>
            <a:pPr indent="0" lvl="0" marL="457200" rtl="0" algn="just">
              <a:spcBef>
                <a:spcPts val="1200"/>
              </a:spcBef>
              <a:spcAft>
                <a:spcPts val="0"/>
              </a:spcAft>
              <a:buNone/>
            </a:pPr>
            <a:r>
              <a:rPr lang="pl" sz="2000">
                <a:solidFill>
                  <a:schemeClr val="dk1"/>
                </a:solidFill>
              </a:rPr>
              <a:t>Indywidualny Plan Badawczy + sprawozdanie z I roku kształcenia</a:t>
            </a:r>
            <a:endParaRPr sz="2000">
              <a:solidFill>
                <a:schemeClr val="dk1"/>
              </a:solidFill>
            </a:endParaRPr>
          </a:p>
          <a:p>
            <a:pPr indent="-355600" lvl="0" marL="457200" rtl="0" algn="just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AutoNum type="arabicPeriod"/>
            </a:pPr>
            <a:r>
              <a:rPr lang="pl" sz="2000">
                <a:solidFill>
                  <a:schemeClr val="dk1"/>
                </a:solidFill>
              </a:rPr>
              <a:t>Sprawozdanie do oceny śródokresowej + opinia promotora + sprawozdanie z II roku kształcenia</a:t>
            </a:r>
            <a:endParaRPr sz="2000">
              <a:solidFill>
                <a:schemeClr val="dk1"/>
              </a:solidFill>
            </a:endParaRPr>
          </a:p>
          <a:p>
            <a:pPr indent="-355600" lvl="0" marL="45720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AutoNum type="arabicPeriod"/>
            </a:pPr>
            <a:r>
              <a:rPr lang="pl" sz="2000">
                <a:solidFill>
                  <a:schemeClr val="dk1"/>
                </a:solidFill>
              </a:rPr>
              <a:t>Sprawozdanie z III roku kształcenia</a:t>
            </a:r>
            <a:endParaRPr sz="2000">
              <a:solidFill>
                <a:schemeClr val="dk1"/>
              </a:solidFill>
            </a:endParaRPr>
          </a:p>
          <a:p>
            <a:pPr indent="-355600" lvl="0" marL="45720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AutoNum type="arabicPeriod"/>
            </a:pPr>
            <a:r>
              <a:rPr lang="pl" sz="2000">
                <a:solidFill>
                  <a:schemeClr val="dk1"/>
                </a:solidFill>
              </a:rPr>
              <a:t>Sprawozdanie + obrona albo przedłużenie </a:t>
            </a:r>
            <a:endParaRPr sz="20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pl">
                <a:solidFill>
                  <a:schemeClr val="dk1"/>
                </a:solidFill>
              </a:rPr>
              <a:t>W terminie </a:t>
            </a:r>
            <a:r>
              <a:rPr b="1" lang="pl">
                <a:solidFill>
                  <a:schemeClr val="dk1"/>
                </a:solidFill>
              </a:rPr>
              <a:t>3 miesięcy od dnia podjęcia kształcenia</a:t>
            </a:r>
            <a:r>
              <a:rPr lang="pl">
                <a:solidFill>
                  <a:schemeClr val="dk1"/>
                </a:solidFill>
              </a:rPr>
              <a:t> doktorantowi </a:t>
            </a:r>
            <a:r>
              <a:rPr b="1" lang="pl">
                <a:solidFill>
                  <a:schemeClr val="dk1"/>
                </a:solidFill>
              </a:rPr>
              <a:t>wyznacza się promotora</a:t>
            </a:r>
            <a:r>
              <a:rPr lang="pl">
                <a:solidFill>
                  <a:schemeClr val="dk1"/>
                </a:solidFill>
              </a:rPr>
              <a:t> lub promotorów. </a:t>
            </a:r>
            <a:endParaRPr>
              <a:solidFill>
                <a:schemeClr val="dk1"/>
              </a:solidFill>
            </a:endParaRPr>
          </a:p>
          <a:p>
            <a:pPr indent="0" lvl="0" marL="0" rtl="0" algn="just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">
                <a:solidFill>
                  <a:schemeClr val="dk1"/>
                </a:solidFill>
              </a:rPr>
              <a:t>→ Pamiętaj, aby złożyć </a:t>
            </a:r>
            <a:r>
              <a:rPr b="1" lang="pl">
                <a:solidFill>
                  <a:schemeClr val="dk1"/>
                </a:solidFill>
              </a:rPr>
              <a:t>wniosek o powołanie promotora w terminie</a:t>
            </a:r>
            <a:r>
              <a:rPr lang="pl">
                <a:solidFill>
                  <a:schemeClr val="dk1"/>
                </a:solidFill>
              </a:rPr>
              <a:t> [</a:t>
            </a:r>
            <a:r>
              <a:rPr i="1" lang="pl">
                <a:solidFill>
                  <a:schemeClr val="dk1"/>
                </a:solidFill>
              </a:rPr>
              <a:t>Doktorant w terminie </a:t>
            </a:r>
            <a:r>
              <a:rPr i="1" lang="pl" u="sng">
                <a:solidFill>
                  <a:schemeClr val="dk1"/>
                </a:solidFill>
              </a:rPr>
              <a:t>jednego miesiąca od rozpoczęcia kształcenia</a:t>
            </a:r>
            <a:r>
              <a:rPr i="1" lang="pl">
                <a:solidFill>
                  <a:schemeClr val="dk1"/>
                </a:solidFill>
              </a:rPr>
              <a:t> w Szkole Doktorskiej składa do kierownika właściwego kolegium wniosek o wyznaczenie promotora lub promotorów wskazując dyscyplinę nauki, w ramach której przygotowana zostanie rozprawa doktorska.na Uniwersytecie Wrocławskim masz na to miesiąc.</a:t>
            </a:r>
            <a:r>
              <a:rPr lang="pl">
                <a:solidFill>
                  <a:schemeClr val="dk1"/>
                </a:solidFill>
              </a:rPr>
              <a:t> (§ 23 ust. 1 Regulaminu SzD UWr)]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l"/>
              <a:t>Indywidualny Plan Badawczy (IPB)</a:t>
            </a:r>
            <a:endParaRPr b="1"/>
          </a:p>
        </p:txBody>
      </p:sp>
      <p:sp>
        <p:nvSpPr>
          <p:cNvPr id="77" name="Google Shape;77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pl" u="sng">
                <a:solidFill>
                  <a:schemeClr val="dk1"/>
                </a:solidFill>
              </a:rPr>
              <a:t>Doktorant, w uzgodnieniu z promotorem lub promotorami, opracowuje </a:t>
            </a:r>
            <a:r>
              <a:rPr lang="pl">
                <a:solidFill>
                  <a:schemeClr val="dk1"/>
                </a:solidFill>
              </a:rPr>
              <a:t>indywidualny plan badawczy zawierający w szczególności harmonogram przygotowania rozprawy doktorskiej i</a:t>
            </a:r>
            <a:r>
              <a:rPr lang="pl"/>
              <a:t> </a:t>
            </a:r>
            <a:r>
              <a:rPr b="1" lang="pl">
                <a:solidFill>
                  <a:srgbClr val="FF0000"/>
                </a:solidFill>
              </a:rPr>
              <a:t>przedstawia</a:t>
            </a:r>
            <a:r>
              <a:rPr lang="pl"/>
              <a:t> </a:t>
            </a:r>
            <a:r>
              <a:rPr lang="pl">
                <a:solidFill>
                  <a:schemeClr val="dk1"/>
                </a:solidFill>
              </a:rPr>
              <a:t>go podmiotowi prowadzącemu szkołę doktorską</a:t>
            </a:r>
            <a:r>
              <a:rPr lang="pl"/>
              <a:t> </a:t>
            </a:r>
            <a:r>
              <a:rPr b="1" lang="pl">
                <a:solidFill>
                  <a:srgbClr val="FF0000"/>
                </a:solidFill>
              </a:rPr>
              <a:t>w terminie</a:t>
            </a:r>
            <a:r>
              <a:rPr lang="pl"/>
              <a:t> </a:t>
            </a:r>
            <a:r>
              <a:rPr b="1" lang="pl">
                <a:solidFill>
                  <a:srgbClr val="FF0000"/>
                </a:solidFill>
              </a:rPr>
              <a:t>12 miesięcy od dnia rozpoczęcia kształcenia.</a:t>
            </a:r>
            <a:r>
              <a:rPr lang="pl"/>
              <a:t> </a:t>
            </a:r>
            <a:r>
              <a:rPr lang="pl">
                <a:solidFill>
                  <a:schemeClr val="dk1"/>
                </a:solidFill>
              </a:rPr>
              <a:t>W przypadku wyznaczenia promotora pomocniczego plan jest przedstawiany po zaopiniowaniu przez tego promotora.</a:t>
            </a:r>
            <a:endParaRPr>
              <a:solidFill>
                <a:schemeClr val="dk1"/>
              </a:solidFill>
            </a:endParaRPr>
          </a:p>
          <a:p>
            <a:pPr indent="0" lvl="0" marL="0" rtl="0" algn="just">
              <a:spcBef>
                <a:spcPts val="1200"/>
              </a:spcBef>
              <a:spcAft>
                <a:spcPts val="0"/>
              </a:spcAft>
              <a:buNone/>
            </a:pPr>
            <a:r>
              <a:rPr lang="pl">
                <a:solidFill>
                  <a:schemeClr val="dk1"/>
                </a:solidFill>
              </a:rPr>
              <a:t>Termin na złożenie IPB: </a:t>
            </a:r>
            <a:r>
              <a:rPr b="1" lang="pl">
                <a:solidFill>
                  <a:schemeClr val="dk1"/>
                </a:solidFill>
              </a:rPr>
              <a:t>do 30 września</a:t>
            </a:r>
            <a:r>
              <a:rPr lang="pl">
                <a:solidFill>
                  <a:schemeClr val="dk1"/>
                </a:solidFill>
              </a:rPr>
              <a:t>.</a:t>
            </a:r>
            <a:endParaRPr>
              <a:solidFill>
                <a:schemeClr val="dk1"/>
              </a:solidFill>
            </a:endParaRPr>
          </a:p>
          <a:p>
            <a:pPr indent="0" lvl="0" marL="0" rtl="0" algn="just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8"/>
          <p:cNvSpPr txBox="1"/>
          <p:nvPr>
            <p:ph idx="1" type="body"/>
          </p:nvPr>
        </p:nvSpPr>
        <p:spPr>
          <a:xfrm>
            <a:off x="311700" y="506100"/>
            <a:ext cx="8520600" cy="413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10000"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pl">
                <a:solidFill>
                  <a:schemeClr val="dk1"/>
                </a:solidFill>
              </a:rPr>
              <a:t>Zgodnie § 27 ust. 3 Regulaminu Szkoły Doktorskiej UWr </a:t>
            </a:r>
            <a:r>
              <a:rPr b="1" lang="pl">
                <a:solidFill>
                  <a:schemeClr val="dk1"/>
                </a:solidFill>
              </a:rPr>
              <a:t>projekt IPB zawiera w szczególności</a:t>
            </a:r>
            <a:r>
              <a:rPr lang="pl">
                <a:solidFill>
                  <a:schemeClr val="dk1"/>
                </a:solidFill>
              </a:rPr>
              <a:t>:</a:t>
            </a:r>
            <a:endParaRPr>
              <a:solidFill>
                <a:schemeClr val="dk1"/>
              </a:solidFill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pl">
                <a:solidFill>
                  <a:schemeClr val="dk1"/>
                </a:solidFill>
              </a:rPr>
              <a:t>1) temat badań wraz z uzasadnieniem ich podjęcia;</a:t>
            </a:r>
            <a:endParaRPr>
              <a:solidFill>
                <a:schemeClr val="dk1"/>
              </a:solidFill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pl">
                <a:solidFill>
                  <a:schemeClr val="dk1"/>
                </a:solidFill>
              </a:rPr>
              <a:t>2) pytania, tezy lub hipotezy badawcze;</a:t>
            </a:r>
            <a:endParaRPr>
              <a:solidFill>
                <a:schemeClr val="dk1"/>
              </a:solidFill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pl">
                <a:solidFill>
                  <a:schemeClr val="dk1"/>
                </a:solidFill>
              </a:rPr>
              <a:t>3) zarys aktualnego stanu badań dotyczących zagadnień będących przedmiotem rozprawy doktorskiej, w tym literaturę przedmiotu;</a:t>
            </a:r>
            <a:endParaRPr>
              <a:solidFill>
                <a:schemeClr val="dk1"/>
              </a:solidFill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pl">
                <a:solidFill>
                  <a:schemeClr val="dk1"/>
                </a:solidFill>
              </a:rPr>
              <a:t>4) zadania badawcze, w tym określenie ewentualnych planowanych badań zagranicznych;</a:t>
            </a:r>
            <a:endParaRPr>
              <a:solidFill>
                <a:schemeClr val="dk1"/>
              </a:solidFill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pl">
                <a:solidFill>
                  <a:schemeClr val="dk1"/>
                </a:solidFill>
              </a:rPr>
              <a:t>5) określenie stosowanych metod badawczych;</a:t>
            </a:r>
            <a:endParaRPr>
              <a:solidFill>
                <a:schemeClr val="dk1"/>
              </a:solidFill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pl">
                <a:solidFill>
                  <a:schemeClr val="dk1"/>
                </a:solidFill>
              </a:rPr>
              <a:t>6) harmonogram przygotowania rozprawy doktorskiej z wyszczególnieniem etapów i miejsc prowadzonych badań, w tym terminów zakończenia badań cząstkowych i opracowania ich wyników;</a:t>
            </a:r>
            <a:endParaRPr>
              <a:solidFill>
                <a:schemeClr val="dk1"/>
              </a:solidFill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pl">
                <a:solidFill>
                  <a:schemeClr val="dk1"/>
                </a:solidFill>
              </a:rPr>
              <a:t>7) określenie formy rozprawy doktorskiej i terminu jej złożenia;</a:t>
            </a:r>
            <a:endParaRPr>
              <a:solidFill>
                <a:schemeClr val="dk1"/>
              </a:solidFill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pl">
                <a:solidFill>
                  <a:schemeClr val="dk1"/>
                </a:solidFill>
              </a:rPr>
              <a:t>8) znaczenie zaplanowanych badań oraz sposoby ich upowszechniania.</a:t>
            </a:r>
            <a:endParaRPr>
              <a:solidFill>
                <a:schemeClr val="dk1"/>
              </a:solidFill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pl">
                <a:solidFill>
                  <a:schemeClr val="dk1"/>
                </a:solidFill>
              </a:rPr>
              <a:t>Wzór Indywidualnego Planu Badawczego określony jest odrębnym zarządzeniem Rektora.</a:t>
            </a:r>
            <a:endParaRPr b="1">
              <a:solidFill>
                <a:schemeClr val="dk1"/>
              </a:solidFill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chemeClr val="dk1"/>
              </a:solidFill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pl">
                <a:solidFill>
                  <a:schemeClr val="dk1"/>
                </a:solidFill>
              </a:rPr>
              <a:t>IPB można korygować (aneks do IPB).</a:t>
            </a:r>
            <a:endParaRPr b="1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l" sz="2200"/>
              <a:t>Sprawozdania z realizacji kształcenia i prowadzonych badań</a:t>
            </a:r>
            <a:endParaRPr b="1" sz="2200"/>
          </a:p>
        </p:txBody>
      </p:sp>
      <p:sp>
        <p:nvSpPr>
          <p:cNvPr id="88" name="Google Shape;88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just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Char char="●"/>
            </a:pPr>
            <a:r>
              <a:rPr b="1" lang="pl">
                <a:solidFill>
                  <a:srgbClr val="FF0000"/>
                </a:solidFill>
              </a:rPr>
              <a:t>do 15.09 → lepiej złożyć wcześniej</a:t>
            </a:r>
            <a:endParaRPr b="1">
              <a:solidFill>
                <a:srgbClr val="FF0000"/>
              </a:solidFill>
            </a:endParaRPr>
          </a:p>
          <a:p>
            <a:pPr indent="-342900" lvl="0" marL="45720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pl" u="sng">
                <a:solidFill>
                  <a:schemeClr val="dk1"/>
                </a:solidFill>
              </a:rPr>
              <a:t>hospitacja zajęć prowadzonych przez doktoranta</a:t>
            </a:r>
            <a:r>
              <a:rPr lang="pl">
                <a:solidFill>
                  <a:schemeClr val="dk1"/>
                </a:solidFill>
              </a:rPr>
              <a:t> (protokół)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pl">
                <a:solidFill>
                  <a:schemeClr val="dk1"/>
                </a:solidFill>
              </a:rPr>
              <a:t>opinie i </a:t>
            </a:r>
            <a:r>
              <a:rPr b="1" lang="pl">
                <a:solidFill>
                  <a:schemeClr val="dk1"/>
                </a:solidFill>
              </a:rPr>
              <a:t>podpisy promotora</a:t>
            </a:r>
            <a:r>
              <a:rPr lang="pl">
                <a:solidFill>
                  <a:schemeClr val="dk1"/>
                </a:solidFill>
              </a:rPr>
              <a:t> 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</a:pPr>
            <a:r>
              <a:rPr lang="pl">
                <a:solidFill>
                  <a:schemeClr val="dk1"/>
                </a:solidFill>
              </a:rPr>
              <a:t>podpis osoby zaliczającej praktykę, ocena odbytej praktyki, data i podpis osoby oceniającej odbyte praktyki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</a:pPr>
            <a:r>
              <a:rPr lang="pl">
                <a:solidFill>
                  <a:schemeClr val="dk1"/>
                </a:solidFill>
              </a:rPr>
              <a:t>informacja promotora o realizacji IPB i stanie zaawansowania rozprawy doktorskiej + data i podpis promotora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pl" u="sng">
                <a:solidFill>
                  <a:schemeClr val="dk1"/>
                </a:solidFill>
              </a:rPr>
              <a:t>udział w min. 4 wydarzeniach naukowych w każdym roku kształcenia</a:t>
            </a:r>
            <a:r>
              <a:rPr lang="pl">
                <a:solidFill>
                  <a:schemeClr val="dk1"/>
                </a:solidFill>
              </a:rPr>
              <a:t> (w szczególności konferencje naukowe, w tym udział bierny) - konieczne zaświadczenie / certyfikat 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0"/>
          <p:cNvSpPr txBox="1"/>
          <p:nvPr>
            <p:ph idx="1" type="body"/>
          </p:nvPr>
        </p:nvSpPr>
        <p:spPr>
          <a:xfrm>
            <a:off x="311700" y="526250"/>
            <a:ext cx="8520600" cy="425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l">
                <a:solidFill>
                  <a:schemeClr val="dk1"/>
                </a:solidFill>
              </a:rPr>
              <a:t>Sprawozdanie roczne doktoranta zawiera w szczególności informacje na temat:</a:t>
            </a:r>
            <a:endParaRPr b="1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l">
                <a:solidFill>
                  <a:schemeClr val="dk1"/>
                </a:solidFill>
              </a:rPr>
              <a:t>1) realizacji programu kształcenia;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l">
                <a:solidFill>
                  <a:schemeClr val="dk1"/>
                </a:solidFill>
              </a:rPr>
              <a:t>2) postępów w realizacji IPB;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l">
                <a:solidFill>
                  <a:schemeClr val="dk1"/>
                </a:solidFill>
              </a:rPr>
              <a:t>3) przebiegu praktyk zawodowych;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l">
                <a:solidFill>
                  <a:schemeClr val="dk1"/>
                </a:solidFill>
              </a:rPr>
              <a:t>4) postępów w pracy nad rozprawą doktorską;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l">
                <a:solidFill>
                  <a:schemeClr val="dk1"/>
                </a:solidFill>
              </a:rPr>
              <a:t>5) publikacji naukowych;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l">
                <a:solidFill>
                  <a:schemeClr val="dk1"/>
                </a:solidFill>
              </a:rPr>
              <a:t>6) udziału w konferencjach naukowych;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l">
                <a:solidFill>
                  <a:schemeClr val="dk1"/>
                </a:solidFill>
              </a:rPr>
              <a:t>7) działalności popularyzatorskiej;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l">
                <a:solidFill>
                  <a:schemeClr val="dk1"/>
                </a:solidFill>
              </a:rPr>
              <a:t>8) udziału w projektach badawczych;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l">
                <a:solidFill>
                  <a:schemeClr val="dk1"/>
                </a:solidFill>
              </a:rPr>
              <a:t>9) otrzymanych stypendiów naukowych;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l">
                <a:solidFill>
                  <a:schemeClr val="dk1"/>
                </a:solidFill>
              </a:rPr>
              <a:t>10) złożonych wniosków grantowych;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l">
                <a:solidFill>
                  <a:schemeClr val="dk1"/>
                </a:solidFill>
              </a:rPr>
              <a:t>11) wyjazdów lub staży badawczych;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l">
                <a:solidFill>
                  <a:schemeClr val="dk1"/>
                </a:solidFill>
              </a:rPr>
              <a:t>12) otrzymanych nagród;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l">
                <a:solidFill>
                  <a:schemeClr val="dk1"/>
                </a:solidFill>
              </a:rPr>
              <a:t>13) udziału w szkoleniach, warsztatach, szkołach letnich lub stażach naukowych;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l">
                <a:solidFill>
                  <a:schemeClr val="dk1"/>
                </a:solidFill>
              </a:rPr>
              <a:t>14) działalności organizacyjnej na rzecz Uniwersytetu.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b="1" lang="pl">
                <a:solidFill>
                  <a:schemeClr val="dk1"/>
                </a:solidFill>
              </a:rPr>
              <a:t>Wzór sprawozdania - załącznik do odrębnego zarządzenia Rektora.</a:t>
            </a:r>
            <a:endParaRPr b="1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l"/>
              <a:t>Ocena śródokresowa</a:t>
            </a:r>
            <a:endParaRPr b="1"/>
          </a:p>
        </p:txBody>
      </p:sp>
      <p:sp>
        <p:nvSpPr>
          <p:cNvPr id="99" name="Google Shape;99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pl">
                <a:solidFill>
                  <a:schemeClr val="dk1"/>
                </a:solidFill>
              </a:rPr>
              <a:t>r</a:t>
            </a:r>
            <a:r>
              <a:rPr lang="pl">
                <a:solidFill>
                  <a:schemeClr val="dk1"/>
                </a:solidFill>
              </a:rPr>
              <a:t>ealizacja IPB podlega ocenie śródokresowej w połowie okresu kształcenia określonego w programie kształcenia → </a:t>
            </a:r>
            <a:r>
              <a:rPr lang="pl">
                <a:solidFill>
                  <a:schemeClr val="dk1"/>
                </a:solidFill>
              </a:rPr>
              <a:t>pod koniec II roku kształcenia (wrzesień)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pl">
                <a:solidFill>
                  <a:schemeClr val="dk1"/>
                </a:solidFill>
              </a:rPr>
              <a:t>kończy się wynikiem pozytywnym albo negatywnym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pl">
                <a:solidFill>
                  <a:schemeClr val="dk1"/>
                </a:solidFill>
              </a:rPr>
              <a:t>wynik oceny wraz z uzasadnieniem jest jawny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pl">
                <a:solidFill>
                  <a:schemeClr val="dk1"/>
                </a:solidFill>
              </a:rPr>
              <a:t>W skład komisji wchodzą 3 osoby, w tym ekspert zewnętrzny. Promotor i promotor pomocniczy nie mogą być członkami komisji.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